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1" r:id="rId3"/>
    <p:sldId id="280" r:id="rId4"/>
    <p:sldId id="257" r:id="rId5"/>
    <p:sldId id="258" r:id="rId6"/>
    <p:sldId id="295" r:id="rId7"/>
    <p:sldId id="259" r:id="rId8"/>
    <p:sldId id="265" r:id="rId9"/>
    <p:sldId id="277" r:id="rId10"/>
    <p:sldId id="262" r:id="rId11"/>
    <p:sldId id="263" r:id="rId12"/>
    <p:sldId id="303" r:id="rId13"/>
    <p:sldId id="264" r:id="rId14"/>
    <p:sldId id="266" r:id="rId15"/>
    <p:sldId id="267" r:id="rId16"/>
    <p:sldId id="283" r:id="rId17"/>
    <p:sldId id="282" r:id="rId18"/>
    <p:sldId id="285" r:id="rId19"/>
    <p:sldId id="268" r:id="rId20"/>
    <p:sldId id="269" r:id="rId21"/>
    <p:sldId id="270" r:id="rId22"/>
    <p:sldId id="275" r:id="rId23"/>
    <p:sldId id="276" r:id="rId24"/>
    <p:sldId id="286" r:id="rId25"/>
    <p:sldId id="273" r:id="rId26"/>
    <p:sldId id="278" r:id="rId27"/>
    <p:sldId id="274" r:id="rId2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60"/>
  </p:normalViewPr>
  <p:slideViewPr>
    <p:cSldViewPr>
      <p:cViewPr varScale="1">
        <p:scale>
          <a:sx n="65" d="100"/>
          <a:sy n="65" d="100"/>
        </p:scale>
        <p:origin x="124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314E-B4AA-49BA-BEA0-B882A43C2666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7168A-F3DD-4BA7-A3D5-B33BE414F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08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45" units="1/cm"/>
          <inkml:channelProperty channel="Y" name="resolution" value="45" units="1/cm"/>
        </inkml:channelProperties>
      </inkml:inkSource>
      <inkml:timestamp xml:id="ts0" timeString="2014-06-12T05:01:30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7535 9843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85214-6C9D-4B90-B8EC-3C2FF06CF194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6D965-1ED3-42C5-9A3F-61CD463E00E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490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AD09E-6C13-4DA1-9604-644479161A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6D965-1ED3-42C5-9A3F-61CD463E00EF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824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6D965-1ED3-42C5-9A3F-61CD463E00EF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798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6D965-1ED3-42C5-9A3F-61CD463E00EF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157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E5C1E5-A33E-49BB-9500-372419CA2016}" type="datetimeFigureOut">
              <a:rPr lang="en-NZ" smtClean="0"/>
              <a:t>15/06/2014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ADD43F-2C19-416C-8B3F-6EAEA6EF0E5C}" type="slidenum">
              <a:rPr lang="en-NZ" smtClean="0"/>
              <a:t>‹#›</a:t>
            </a:fld>
            <a:endParaRPr lang="en-N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erall@aus.edu" TargetMode="External"/><Relationship Id="rId2" Type="http://schemas.openxmlformats.org/officeDocument/2006/relationships/hyperlink" Target="mailto:Sara.cotterall@gmail.com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The troubling nature of narrative research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Sara </a:t>
            </a:r>
            <a:r>
              <a:rPr lang="en-AU" dirty="0" err="1" smtClean="0"/>
              <a:t>Cotterall</a:t>
            </a:r>
            <a:endParaRPr lang="en-AU" dirty="0" smtClean="0"/>
          </a:p>
          <a:p>
            <a:r>
              <a:rPr lang="en-AU" dirty="0" smtClean="0"/>
              <a:t>American University of </a:t>
            </a:r>
            <a:r>
              <a:rPr lang="en-AU" dirty="0" err="1" smtClean="0"/>
              <a:t>Sharjah</a:t>
            </a:r>
            <a:r>
              <a:rPr lang="en-AU" dirty="0" smtClean="0"/>
              <a:t>, UAE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10376"/>
          </a:xfrm>
        </p:spPr>
        <p:txBody>
          <a:bodyPr/>
          <a:lstStyle/>
          <a:p>
            <a:pPr algn="ctr"/>
            <a:r>
              <a:rPr lang="en-AU" dirty="0" smtClean="0"/>
              <a:t>Research Context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51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sz="2400" dirty="0" smtClean="0"/>
              <a:t>Longitudinal narrative study, Sydney, Australia 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sz="2400" dirty="0" smtClean="0"/>
              <a:t>Learning experiences of 6 international PhD students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sz="2400" dirty="0" smtClean="0"/>
              <a:t>Focus on the impact of doctoral study on participants’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r>
              <a:rPr lang="en-AU" dirty="0" smtClean="0"/>
              <a:t>L2 development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r>
              <a:rPr lang="en-AU" dirty="0" smtClean="0"/>
              <a:t>scholarly identity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r>
              <a:rPr lang="en-AU" dirty="0" smtClean="0"/>
              <a:t>research and writing practices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33 </a:t>
            </a:r>
            <a:r>
              <a:rPr lang="en-AU" dirty="0"/>
              <a:t>transcribed interviews  (May 2009-June 2011)</a:t>
            </a:r>
          </a:p>
          <a:p>
            <a:pPr>
              <a:buFont typeface="Wingdings" pitchFamily="2" charset="2"/>
              <a:buChar char="§"/>
            </a:pPr>
            <a:r>
              <a:rPr lang="en-AU" dirty="0"/>
              <a:t>Small </a:t>
            </a:r>
            <a:r>
              <a:rPr lang="en-AU" dirty="0" smtClean="0"/>
              <a:t>number of </a:t>
            </a:r>
            <a:r>
              <a:rPr lang="en-AU" dirty="0"/>
              <a:t>email </a:t>
            </a:r>
            <a:r>
              <a:rPr lang="en-AU" dirty="0" smtClean="0"/>
              <a:t>messages</a:t>
            </a:r>
          </a:p>
          <a:p>
            <a:pPr>
              <a:buFont typeface="Wingdings" pitchFamily="2" charset="2"/>
              <a:buChar char="§"/>
            </a:pPr>
            <a:r>
              <a:rPr lang="en-AU" dirty="0"/>
              <a:t>I was also a doctoral student at the time</a:t>
            </a:r>
          </a:p>
          <a:p>
            <a:pPr>
              <a:buFont typeface="Wingdings" pitchFamily="2" charset="2"/>
              <a:buChar char="§"/>
            </a:pPr>
            <a:endParaRPr lang="en-NZ" dirty="0"/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38368"/>
          </a:xfrm>
        </p:spPr>
        <p:txBody>
          <a:bodyPr/>
          <a:lstStyle/>
          <a:p>
            <a:pPr algn="ctr"/>
            <a:r>
              <a:rPr lang="en-AU" dirty="0" smtClean="0"/>
              <a:t>Participants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2379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sz="2800" dirty="0" smtClean="0"/>
              <a:t>3 female, 3 male, aged 25-40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sz="2800" dirty="0" smtClean="0"/>
              <a:t>6 different countries of origin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sz="2800" dirty="0" smtClean="0"/>
              <a:t>6 different first languages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sz="2800" dirty="0" smtClean="0"/>
              <a:t>Business and Economics (2) – Jack, Journey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sz="2800" dirty="0" smtClean="0"/>
              <a:t>Human Sciences (2) – Emily, </a:t>
            </a:r>
            <a:r>
              <a:rPr lang="en-AU" sz="2800" dirty="0" err="1" smtClean="0"/>
              <a:t>Dev</a:t>
            </a:r>
            <a:endParaRPr lang="en-AU" sz="2800" dirty="0" smtClean="0"/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sz="2800" dirty="0" smtClean="0"/>
              <a:t>Science (2) – </a:t>
            </a:r>
            <a:r>
              <a:rPr lang="en-AU" sz="2800" dirty="0" err="1" smtClean="0"/>
              <a:t>Ariunaa</a:t>
            </a:r>
            <a:r>
              <a:rPr lang="en-AU" sz="2800" dirty="0" smtClean="0"/>
              <a:t>, Mary</a:t>
            </a:r>
            <a:endParaRPr lang="en-N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669" y="-27385"/>
            <a:ext cx="12433381" cy="6993777"/>
          </a:xfrm>
        </p:spPr>
      </p:pic>
    </p:spTree>
    <p:extLst>
      <p:ext uri="{BB962C8B-B14F-4D97-AF65-F5344CB8AC3E}">
        <p14:creationId xmlns:p14="http://schemas.microsoft.com/office/powerpoint/2010/main" val="17901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3"/>
                </a:solidFill>
              </a:rPr>
              <a:t>Ethical dilemmas</a:t>
            </a:r>
            <a:endParaRPr lang="en-NZ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38368"/>
          </a:xfrm>
        </p:spPr>
        <p:txBody>
          <a:bodyPr/>
          <a:lstStyle/>
          <a:p>
            <a:pPr algn="ctr"/>
            <a:r>
              <a:rPr lang="en-AU" dirty="0" smtClean="0"/>
              <a:t>Tensions surrounding 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dirty="0" smtClean="0"/>
              <a:t>Participant anonymity</a:t>
            </a:r>
          </a:p>
          <a:p>
            <a:pPr marL="70866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 smtClean="0"/>
              <a:t>How feasible is it to promise anonymity?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Researcher </a:t>
            </a:r>
            <a:r>
              <a:rPr lang="en-AU" dirty="0" smtClean="0"/>
              <a:t>positioning</a:t>
            </a:r>
          </a:p>
          <a:p>
            <a:pPr marL="744538" lvl="1" indent="-3794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744538" algn="l"/>
              </a:tabLst>
            </a:pPr>
            <a:r>
              <a:rPr lang="en-AU" dirty="0" smtClean="0"/>
              <a:t>How ethical is it to say something critical about your research site and/or your participants?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AU" dirty="0" smtClean="0"/>
          </a:p>
          <a:p>
            <a:pPr marL="514350" indent="-514350">
              <a:lnSpc>
                <a:spcPct val="150000"/>
              </a:lnSpc>
              <a:buNone/>
            </a:pPr>
            <a:endParaRPr lang="en-AU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Researchers’ ethical responsibilities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None/>
            </a:pPr>
            <a:r>
              <a:rPr lang="en-AU" dirty="0" smtClean="0"/>
              <a:t>Patsy Duff (writing about case study research in applied linguistics) notes researchers’:</a:t>
            </a:r>
          </a:p>
          <a:p>
            <a:pPr lvl="1">
              <a:lnSpc>
                <a:spcPct val="114000"/>
              </a:lnSpc>
              <a:buNone/>
            </a:pPr>
            <a:r>
              <a:rPr lang="en-AU" dirty="0" smtClean="0"/>
              <a:t>‘overriding commitment … to protect the well-being of their research participants and respect their confidentiality, privacy, safety, and other legal and human rights’ (2008, p. 146)</a:t>
            </a:r>
          </a:p>
          <a:p>
            <a:pPr lvl="1">
              <a:lnSpc>
                <a:spcPct val="114000"/>
              </a:lnSpc>
              <a:buNone/>
            </a:pPr>
            <a:endParaRPr lang="en-AU" dirty="0" smtClean="0"/>
          </a:p>
          <a:p>
            <a:pPr algn="ctr">
              <a:lnSpc>
                <a:spcPct val="114000"/>
              </a:lnSpc>
              <a:buNone/>
            </a:pPr>
            <a:r>
              <a:rPr lang="en-AU" dirty="0" smtClean="0"/>
              <a:t>In theory, of course this is true, but … </a:t>
            </a:r>
          </a:p>
          <a:p>
            <a:pPr algn="ctr">
              <a:lnSpc>
                <a:spcPct val="114000"/>
              </a:lnSpc>
              <a:buNone/>
            </a:pPr>
            <a:r>
              <a:rPr lang="en-AU" i="1" dirty="0" smtClean="0"/>
              <a:t>In practice, </a:t>
            </a:r>
            <a:r>
              <a:rPr lang="en-AU" dirty="0" smtClean="0"/>
              <a:t>this is not always easy.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Dilemma 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Ensuring participant anonymity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Emily’s concerns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AU" dirty="0" smtClean="0"/>
              <a:t>After taking part in a focus group discussion, Emily was invited to be one of the study’s focal participants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She was willing as long as: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“… you can assure me that no information will be easily linked to me” (Emily, email, June 18, 2009)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Emily was anxious that If I reported details of her field of study, nationality, L1 and personal circumstances, people would be able to identify her</a:t>
            </a:r>
          </a:p>
          <a:p>
            <a:pPr>
              <a:buFont typeface="Wingdings" pitchFamily="2" charset="2"/>
              <a:buChar char="§"/>
            </a:pPr>
            <a:r>
              <a:rPr lang="en-AU" dirty="0" smtClean="0"/>
              <a:t>BUT withholding details of Emily’s L1 inhibited analysis of her L2 writing composition processes and discussion of her ‘cultural capital’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915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Dilemma 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Researcher positioning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5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4968"/>
          </a:xfrm>
        </p:spPr>
        <p:txBody>
          <a:bodyPr/>
          <a:lstStyle/>
          <a:p>
            <a:pPr algn="ctr"/>
            <a:r>
              <a:rPr lang="en-AU" dirty="0" smtClean="0"/>
              <a:t>Researcher positioning </a:t>
            </a:r>
            <a:r>
              <a:rPr lang="en-AU" sz="4000" dirty="0" smtClean="0"/>
              <a:t>(1)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buNone/>
            </a:pPr>
            <a:r>
              <a:rPr lang="en-AU" sz="2800" dirty="0" smtClean="0"/>
              <a:t>Difficult to manage relationship with institution where participants were enrolled:</a:t>
            </a:r>
          </a:p>
          <a:p>
            <a:pPr marL="736600" lvl="1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AU" sz="2800" dirty="0" smtClean="0"/>
              <a:t>Ethics Committee was defensive about the potential for my publishing findings which might prove unfavourable to the institution</a:t>
            </a:r>
          </a:p>
          <a:p>
            <a:pPr marL="736600" lvl="1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en-AU" sz="2800" dirty="0" smtClean="0"/>
          </a:p>
          <a:p>
            <a:pPr>
              <a:buFont typeface="Wingdings" pitchFamily="2" charset="2"/>
              <a:buChar char="§"/>
            </a:pPr>
            <a:endParaRPr lang="en-A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8516" y="49499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_DSZ1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8368"/>
          </a:xfrm>
        </p:spPr>
        <p:txBody>
          <a:bodyPr/>
          <a:lstStyle/>
          <a:p>
            <a:pPr algn="ctr"/>
            <a:r>
              <a:rPr lang="en-NZ" dirty="0" smtClean="0"/>
              <a:t>Letter from Human Ethics </a:t>
            </a:r>
            <a:r>
              <a:rPr lang="en-NZ" dirty="0" err="1" smtClean="0"/>
              <a:t>Ctee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NZ" sz="2200" dirty="0" smtClean="0"/>
              <a:t>“The </a:t>
            </a:r>
            <a:r>
              <a:rPr lang="en-NZ" sz="2200" dirty="0"/>
              <a:t>main issue is that the supervisors are not aware that their student will be asked questions that involve </a:t>
            </a:r>
            <a:r>
              <a:rPr lang="en-NZ" sz="2200" dirty="0" smtClean="0"/>
              <a:t>them … It </a:t>
            </a:r>
            <a:r>
              <a:rPr lang="en-NZ" sz="2200" dirty="0"/>
              <a:t>is </a:t>
            </a:r>
            <a:r>
              <a:rPr lang="en-NZ" sz="2200" dirty="0" smtClean="0"/>
              <a:t>… possible </a:t>
            </a:r>
            <a:r>
              <a:rPr lang="en-NZ" sz="2200" dirty="0"/>
              <a:t>that the information students provide could be critical of their supervisor or the supervision that they </a:t>
            </a:r>
            <a:r>
              <a:rPr lang="en-NZ" sz="2200" dirty="0" smtClean="0"/>
              <a:t>receive</a:t>
            </a:r>
            <a:r>
              <a:rPr lang="en-NZ" sz="2200" dirty="0"/>
              <a:t> </a:t>
            </a:r>
            <a:r>
              <a:rPr lang="en-NZ" sz="2200" dirty="0" smtClean="0"/>
              <a:t>… there </a:t>
            </a:r>
            <a:r>
              <a:rPr lang="en-NZ" sz="2200" dirty="0"/>
              <a:t>is an opportunity in the normal University procedures for a student to provide a report on their supervisor and to raise any issues </a:t>
            </a:r>
            <a:r>
              <a:rPr lang="en-NZ" sz="2200" dirty="0" smtClean="0"/>
              <a:t>up-front … The </a:t>
            </a:r>
            <a:r>
              <a:rPr lang="en-NZ" sz="2200" dirty="0"/>
              <a:t>supervisor gets to see this report and any criticisms that arise during the course of the year can be addressed in the open</a:t>
            </a:r>
            <a:r>
              <a:rPr lang="en-NZ" sz="2200" dirty="0" smtClean="0"/>
              <a:t>.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en-NZ" sz="2200" dirty="0" smtClean="0"/>
              <a:t>If </a:t>
            </a:r>
            <a:r>
              <a:rPr lang="en-NZ" sz="2200" dirty="0"/>
              <a:t>you do not involve supervisors as formal participants you would need to consider carefully how this data would be reported so that the identity of supervisors was not </a:t>
            </a:r>
            <a:r>
              <a:rPr lang="en-NZ" sz="2200" dirty="0" smtClean="0"/>
              <a:t>revealed …”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NZ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12600" y="3543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3240" y="3534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Researcher positioning </a:t>
            </a:r>
            <a:r>
              <a:rPr lang="en-AU" sz="4000" dirty="0" smtClean="0"/>
              <a:t>(2)</a:t>
            </a: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2800" dirty="0" smtClean="0"/>
              <a:t>Difficult not to intervene or react when participants recount emotionally charged stories of abuse or neglect </a:t>
            </a:r>
          </a:p>
          <a:p>
            <a:pPr lvl="1">
              <a:buFont typeface="Wingdings" pitchFamily="2" charset="2"/>
              <a:buChar char="§"/>
            </a:pPr>
            <a:r>
              <a:rPr lang="en-AU" sz="2800" dirty="0" smtClean="0"/>
              <a:t>Case 1: Jack’s relationship with his supervisor</a:t>
            </a:r>
          </a:p>
          <a:p>
            <a:pPr lvl="1">
              <a:buFont typeface="Wingdings" pitchFamily="2" charset="2"/>
              <a:buChar char="§"/>
            </a:pPr>
            <a:r>
              <a:rPr lang="en-AU" sz="2800" dirty="0" smtClean="0"/>
              <a:t>Case 2: Mary’s relationship with her supervisor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Jack  - “a sort of friction”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71864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2400" dirty="0" smtClean="0"/>
              <a:t>OK</a:t>
            </a:r>
            <a:r>
              <a:rPr lang="en-US" sz="2400" dirty="0"/>
              <a:t>, there was friction because . . . he gives me a textbook which he thinks might be </a:t>
            </a:r>
            <a:r>
              <a:rPr lang="en-US" sz="2400" dirty="0" smtClean="0"/>
              <a:t>useful . </a:t>
            </a:r>
            <a:r>
              <a:rPr lang="en-US" sz="2400" dirty="0"/>
              <a:t>. . I have to read through it maybe like for three weeks . . . probably it is a textbook </a:t>
            </a:r>
            <a:r>
              <a:rPr lang="en-US" sz="2400" dirty="0" smtClean="0"/>
              <a:t>which is </a:t>
            </a:r>
            <a:r>
              <a:rPr lang="en-US" sz="2400" dirty="0"/>
              <a:t>600 pages of Mathematics and then after that . . . he quizzes me and . . . I was opposed </a:t>
            </a:r>
            <a:r>
              <a:rPr lang="en-US" sz="2400" dirty="0" smtClean="0"/>
              <a:t>to that </a:t>
            </a:r>
            <a:r>
              <a:rPr lang="en-US" sz="2400" dirty="0"/>
              <a:t>because . . . I’m already past that level . . . so there was a sort of friction for some </a:t>
            </a:r>
            <a:r>
              <a:rPr lang="en-US" sz="2400" dirty="0" smtClean="0"/>
              <a:t>time until . </a:t>
            </a:r>
            <a:r>
              <a:rPr lang="en-US" sz="2400" dirty="0"/>
              <a:t>. . </a:t>
            </a:r>
            <a:r>
              <a:rPr lang="en-US" sz="2400" dirty="0" smtClean="0"/>
              <a:t>I </a:t>
            </a:r>
            <a:r>
              <a:rPr lang="en-US" sz="2400" dirty="0"/>
              <a:t>thought it wasn’t of any point to keep arguing with him </a:t>
            </a:r>
            <a:r>
              <a:rPr lang="en-US" sz="2400" dirty="0" smtClean="0"/>
              <a:t>you know </a:t>
            </a:r>
            <a:r>
              <a:rPr lang="en-US" sz="2400" dirty="0"/>
              <a:t>. . . because . . . when you’re arguing with a professor . . . the truth is you really </a:t>
            </a:r>
            <a:r>
              <a:rPr lang="en-US" sz="2400" dirty="0" smtClean="0"/>
              <a:t>have a </a:t>
            </a:r>
            <a:r>
              <a:rPr lang="en-US" sz="2400" dirty="0"/>
              <a:t>lot to lose . . . so I just compromised . . . and then sort of we started developing a </a:t>
            </a:r>
            <a:r>
              <a:rPr lang="en-US" sz="2400" dirty="0" smtClean="0"/>
              <a:t>relationship . </a:t>
            </a:r>
            <a:r>
              <a:rPr lang="en-US" sz="2400" dirty="0"/>
              <a:t>. . (Jack, 1, 260–286)</a:t>
            </a:r>
          </a:p>
        </p:txBody>
      </p:sp>
    </p:spTree>
    <p:extLst>
      <p:ext uri="{BB962C8B-B14F-4D97-AF65-F5344CB8AC3E}">
        <p14:creationId xmlns:p14="http://schemas.microsoft.com/office/powerpoint/2010/main" val="27738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435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Mary – “of course it’s negative”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Mary was frustrated at her supervisor’s use of Chinese (their common L1) during their meetings, but she did not challenge this practice:</a:t>
            </a:r>
          </a:p>
          <a:p>
            <a:pPr marL="0" indent="0">
              <a:buNone/>
            </a:pPr>
            <a:endParaRPr lang="en-US" dirty="0"/>
          </a:p>
          <a:p>
            <a:pPr marL="457200" indent="0">
              <a:buNone/>
              <a:tabLst>
                <a:tab pos="7088188" algn="l"/>
              </a:tabLst>
            </a:pPr>
            <a:r>
              <a:rPr lang="en-US" dirty="0"/>
              <a:t>Yeah, of course it’s negative because you don’t have ... much opportunity to </a:t>
            </a:r>
            <a:r>
              <a:rPr lang="en-US" dirty="0" err="1"/>
              <a:t>practise</a:t>
            </a:r>
            <a:r>
              <a:rPr lang="en-US" dirty="0"/>
              <a:t> your English. But you can’t ask for your supervisor to change her way (laughs) (Mary, 3, 960)</a:t>
            </a:r>
          </a:p>
        </p:txBody>
      </p:sp>
    </p:spTree>
    <p:extLst>
      <p:ext uri="{BB962C8B-B14F-4D97-AF65-F5344CB8AC3E}">
        <p14:creationId xmlns:p14="http://schemas.microsoft.com/office/powerpoint/2010/main" val="18919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Implications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9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Principles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Accept that you cannot avoid difficult issues in narrative research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Acknowledge your obligation to report the knowledge that you have worked to produce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Acknowledge your obligation to participants not to harm them in the process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Accept </a:t>
            </a:r>
            <a:r>
              <a:rPr lang="en-AU" dirty="0"/>
              <a:t>that positioning ambiguities are inevitable in narrative </a:t>
            </a:r>
            <a:r>
              <a:rPr lang="en-AU" dirty="0" smtClean="0"/>
              <a:t>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Share your experiences and insights (about things that go wrong too!) with other researchers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Thank you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sara.cotterall@gmail.com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scotterall@aus.edu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References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NZ" sz="6400" dirty="0" err="1" smtClean="0"/>
              <a:t>Chik</a:t>
            </a:r>
            <a:r>
              <a:rPr lang="en-NZ" sz="6400" dirty="0"/>
              <a:t>, A., &amp; Benson, P. (2008). Frequent flyer: A narrative of </a:t>
            </a:r>
            <a:r>
              <a:rPr lang="en-NZ" sz="6400" dirty="0" smtClean="0"/>
              <a:t>overseas study in English. In P. </a:t>
            </a:r>
            <a:br>
              <a:rPr lang="en-NZ" sz="6400" dirty="0" smtClean="0"/>
            </a:br>
            <a:r>
              <a:rPr lang="en-NZ" sz="6400" dirty="0" smtClean="0"/>
              <a:t>     </a:t>
            </a:r>
            <a:r>
              <a:rPr lang="en-NZ" sz="6400" dirty="0" err="1" smtClean="0"/>
              <a:t>Kalaja</a:t>
            </a:r>
            <a:r>
              <a:rPr lang="en-NZ" sz="6400" dirty="0" smtClean="0"/>
              <a:t>, V. </a:t>
            </a:r>
            <a:r>
              <a:rPr lang="en-NZ" sz="6400" dirty="0" err="1" smtClean="0"/>
              <a:t>Menezes</a:t>
            </a:r>
            <a:r>
              <a:rPr lang="en-NZ" sz="6400" dirty="0" smtClean="0"/>
              <a:t> &amp; A. M. F. </a:t>
            </a:r>
            <a:r>
              <a:rPr lang="en-NZ" sz="6400" dirty="0" err="1" smtClean="0"/>
              <a:t>Barcelos</a:t>
            </a:r>
            <a:r>
              <a:rPr lang="en-NZ" sz="6400" dirty="0" smtClean="0"/>
              <a:t> (Eds.), </a:t>
            </a:r>
            <a:r>
              <a:rPr lang="en-NZ" sz="6400" i="1" dirty="0" smtClean="0"/>
              <a:t>Narratives of learning and teaching EFL </a:t>
            </a:r>
            <a:r>
              <a:rPr lang="en-NZ" sz="6400" dirty="0" smtClean="0"/>
              <a:t/>
            </a:r>
            <a:br>
              <a:rPr lang="en-NZ" sz="6400" dirty="0" smtClean="0"/>
            </a:br>
            <a:r>
              <a:rPr lang="en-NZ" sz="6400" dirty="0" smtClean="0"/>
              <a:t>     (pp. 155-168). Basingstoke:      Palgrave Macmillan.</a:t>
            </a:r>
            <a:endParaRPr lang="en-US" sz="64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NZ" sz="6400" dirty="0" err="1"/>
              <a:t>Clandinin</a:t>
            </a:r>
            <a:r>
              <a:rPr lang="en-NZ" sz="6400" dirty="0"/>
              <a:t>, D. J., &amp; Connelly, F. M. (2000). </a:t>
            </a:r>
            <a:r>
              <a:rPr lang="en-NZ" sz="6400" i="1" dirty="0"/>
              <a:t>Narrative inquiry: Experience </a:t>
            </a:r>
            <a:r>
              <a:rPr lang="en-NZ" sz="6400" i="1" dirty="0" smtClean="0"/>
              <a:t>and story in </a:t>
            </a:r>
            <a:br>
              <a:rPr lang="en-NZ" sz="6400" i="1" dirty="0" smtClean="0"/>
            </a:br>
            <a:r>
              <a:rPr lang="en-NZ" sz="6400" i="1" dirty="0" smtClean="0"/>
              <a:t>     qualitative </a:t>
            </a:r>
            <a:r>
              <a:rPr lang="en-NZ" sz="6400" i="1" dirty="0"/>
              <a:t>research</a:t>
            </a:r>
            <a:r>
              <a:rPr lang="en-NZ" sz="6400" dirty="0"/>
              <a:t>. San Francisco: </a:t>
            </a:r>
            <a:r>
              <a:rPr lang="en-NZ" sz="6400" dirty="0" err="1"/>
              <a:t>Jossey</a:t>
            </a:r>
            <a:r>
              <a:rPr lang="en-NZ" sz="6400" dirty="0"/>
              <a:t>-Bass</a:t>
            </a:r>
            <a:r>
              <a:rPr lang="en-NZ" sz="6400" dirty="0" smtClean="0"/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NZ" sz="6400" dirty="0" smtClean="0"/>
              <a:t>Connelly</a:t>
            </a:r>
            <a:r>
              <a:rPr lang="en-NZ" sz="6400" dirty="0"/>
              <a:t>, F. M. </a:t>
            </a:r>
            <a:r>
              <a:rPr lang="en-NZ" sz="6400" dirty="0" smtClean="0"/>
              <a:t>&amp; </a:t>
            </a:r>
            <a:r>
              <a:rPr lang="en-NZ" sz="6400" dirty="0" err="1" smtClean="0"/>
              <a:t>Clandinin</a:t>
            </a:r>
            <a:r>
              <a:rPr lang="en-NZ" sz="6400" dirty="0" smtClean="0"/>
              <a:t>, D. J. (1990). Stories of experience and narrative inquiry. </a:t>
            </a:r>
            <a:r>
              <a:rPr lang="en-NZ" sz="6400" i="1" dirty="0" smtClean="0"/>
              <a:t> </a:t>
            </a:r>
            <a:r>
              <a:rPr lang="en-NZ" sz="6400" i="1" dirty="0"/>
              <a:t/>
            </a:r>
            <a:br>
              <a:rPr lang="en-NZ" sz="6400" i="1" dirty="0"/>
            </a:br>
            <a:r>
              <a:rPr lang="en-NZ" sz="6400" i="1" dirty="0"/>
              <a:t>     </a:t>
            </a:r>
            <a:r>
              <a:rPr lang="en-NZ" sz="6400" i="1" dirty="0" smtClean="0"/>
              <a:t>Educational Researcher, </a:t>
            </a:r>
            <a:r>
              <a:rPr lang="en-NZ" sz="6400" dirty="0" smtClean="0"/>
              <a:t>19(5), 2-14. </a:t>
            </a:r>
            <a:endParaRPr lang="en-NZ" sz="64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NZ" sz="6400" dirty="0" smtClean="0"/>
              <a:t>Duff</a:t>
            </a:r>
            <a:r>
              <a:rPr lang="en-NZ" sz="6400" dirty="0"/>
              <a:t>, P. (2008). </a:t>
            </a:r>
            <a:r>
              <a:rPr lang="en-NZ" sz="6400" i="1" dirty="0"/>
              <a:t>Case study research in applied linguistics</a:t>
            </a:r>
            <a:r>
              <a:rPr lang="en-NZ" sz="6400" dirty="0"/>
              <a:t>. New York: </a:t>
            </a:r>
            <a:r>
              <a:rPr lang="en-NZ" sz="6400" dirty="0" smtClean="0"/>
              <a:t>Lawrence Erlbaum</a:t>
            </a:r>
            <a:br>
              <a:rPr lang="en-NZ" sz="6400" dirty="0" smtClean="0"/>
            </a:br>
            <a:r>
              <a:rPr lang="en-NZ" sz="6400" dirty="0" smtClean="0"/>
              <a:t>     Associates</a:t>
            </a:r>
            <a:r>
              <a:rPr lang="en-NZ" sz="6400" dirty="0"/>
              <a:t>.</a:t>
            </a:r>
            <a:endParaRPr lang="en-US" sz="64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NZ" sz="6400" dirty="0"/>
              <a:t>Elliott, J. (2005). </a:t>
            </a:r>
            <a:r>
              <a:rPr lang="en-NZ" sz="6400" i="1" dirty="0"/>
              <a:t>Using narrative in social research: Qualitative and </a:t>
            </a:r>
            <a:r>
              <a:rPr lang="en-NZ" sz="6400" i="1" dirty="0" smtClean="0"/>
              <a:t>quantitative approaches.</a:t>
            </a:r>
            <a:br>
              <a:rPr lang="en-NZ" sz="6400" i="1" dirty="0" smtClean="0"/>
            </a:br>
            <a:r>
              <a:rPr lang="en-NZ" sz="6400" i="1" dirty="0" smtClean="0"/>
              <a:t>     </a:t>
            </a:r>
            <a:r>
              <a:rPr lang="en-NZ" sz="6400" dirty="0" smtClean="0"/>
              <a:t>London</a:t>
            </a:r>
            <a:r>
              <a:rPr lang="en-NZ" sz="6400" dirty="0"/>
              <a:t>: Sage</a:t>
            </a:r>
            <a:r>
              <a:rPr lang="en-NZ" sz="6400" dirty="0" smtClean="0"/>
              <a:t>.</a:t>
            </a:r>
          </a:p>
          <a:p>
            <a:pPr marL="287338" indent="-287338">
              <a:lnSpc>
                <a:spcPct val="170000"/>
              </a:lnSpc>
              <a:spcBef>
                <a:spcPts val="0"/>
              </a:spcBef>
              <a:buNone/>
            </a:pPr>
            <a:r>
              <a:rPr lang="en-NZ" sz="6400" dirty="0" err="1" smtClean="0"/>
              <a:t>Huisman</a:t>
            </a:r>
            <a:r>
              <a:rPr lang="en-NZ" sz="6400" dirty="0"/>
              <a:t>, K. (2008). “Does this mean you’re not going to come visit me </a:t>
            </a:r>
            <a:r>
              <a:rPr lang="en-NZ" sz="6400" dirty="0" smtClean="0"/>
              <a:t>any more?”. An</a:t>
            </a:r>
            <a:br>
              <a:rPr lang="en-NZ" sz="6400" dirty="0" smtClean="0"/>
            </a:br>
            <a:r>
              <a:rPr lang="en-NZ" sz="6400" dirty="0" smtClean="0"/>
              <a:t> inquiry </a:t>
            </a:r>
            <a:r>
              <a:rPr lang="en-NZ" sz="6400" dirty="0"/>
              <a:t>into an ethics of reciprocity and </a:t>
            </a:r>
            <a:r>
              <a:rPr lang="en-NZ" sz="6400" dirty="0" err="1"/>
              <a:t>positionality</a:t>
            </a:r>
            <a:r>
              <a:rPr lang="en-NZ" sz="6400" dirty="0"/>
              <a:t> in </a:t>
            </a:r>
            <a:r>
              <a:rPr lang="en-NZ" sz="6400" dirty="0" smtClean="0"/>
              <a:t>feminist </a:t>
            </a:r>
            <a:r>
              <a:rPr lang="en-NZ" sz="6400" dirty="0"/>
              <a:t>ethnographic research. </a:t>
            </a:r>
            <a:r>
              <a:rPr lang="en-NZ" sz="6400" i="1" dirty="0"/>
              <a:t>Sociological Inquiry, 78</a:t>
            </a:r>
            <a:r>
              <a:rPr lang="en-NZ" sz="6400" dirty="0"/>
              <a:t>(3), 372-396.</a:t>
            </a:r>
            <a:endParaRPr lang="en-US" sz="64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US" sz="6400" dirty="0"/>
          </a:p>
          <a:p>
            <a:pPr marL="0" indent="0">
              <a:lnSpc>
                <a:spcPct val="170000"/>
              </a:lnSpc>
              <a:buNone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9286" cy="6858000"/>
          </a:xfrm>
        </p:spPr>
      </p:pic>
    </p:spTree>
    <p:extLst>
      <p:ext uri="{BB962C8B-B14F-4D97-AF65-F5344CB8AC3E}">
        <p14:creationId xmlns:p14="http://schemas.microsoft.com/office/powerpoint/2010/main" val="9541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 smtClean="0"/>
              <a:t>Overview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dirty="0" smtClean="0"/>
              <a:t>Narrative inquiry as a research method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dirty="0" smtClean="0"/>
              <a:t>Research context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dirty="0" smtClean="0"/>
              <a:t>Ethical dilemmas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AU" dirty="0" smtClean="0"/>
              <a:t>Implications for researchers</a:t>
            </a:r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38368"/>
          </a:xfrm>
        </p:spPr>
        <p:txBody>
          <a:bodyPr/>
          <a:lstStyle/>
          <a:p>
            <a:pPr algn="ctr"/>
            <a:r>
              <a:rPr lang="en-AU" b="1" dirty="0" smtClean="0"/>
              <a:t>Narrative research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r>
              <a:rPr lang="en-AU" sz="2800" dirty="0" smtClean="0"/>
              <a:t>Narrative inquiry research is based on the premise that we make sense of our lives through narrative (Bruner, 1990) and that ‘since experience happens narratively … educational experience should be studied narratively’ (</a:t>
            </a:r>
            <a:r>
              <a:rPr lang="en-AU" sz="2800" dirty="0" err="1" smtClean="0"/>
              <a:t>Clandinin</a:t>
            </a:r>
            <a:r>
              <a:rPr lang="en-AU" sz="2800" dirty="0" smtClean="0"/>
              <a:t> &amp; Connelly, 2000, p. 19)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r>
              <a:rPr lang="en-AU" sz="2800" dirty="0" smtClean="0"/>
              <a:t>Narrative is both the phenomenon and the method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endParaRPr lang="en-AU" dirty="0" smtClean="0"/>
          </a:p>
          <a:p>
            <a:pPr lvl="1">
              <a:lnSpc>
                <a:spcPct val="114000"/>
              </a:lnSpc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Narrative inquiry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‘ … people by nature live storied lives and tell stories of those lives, whereas narrative researchers describe such lives, collect and tell stories of them, and write narratives of experience.’   (Connelly &amp; </a:t>
            </a:r>
            <a:r>
              <a:rPr lang="en-US" sz="2800" dirty="0" err="1" smtClean="0"/>
              <a:t>Clandinin</a:t>
            </a:r>
            <a:r>
              <a:rPr lang="en-US" sz="2800" dirty="0" smtClean="0"/>
              <a:t>, 1990)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987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en-AU" b="1" dirty="0" smtClean="0"/>
              <a:t>What kinds of experiences?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buNone/>
            </a:pPr>
            <a:r>
              <a:rPr lang="en-AU" dirty="0" smtClean="0"/>
              <a:t>Narrative inquiry lends itself to exploring situations which involve the complex interaction of multiple issues e.g.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dirty="0" smtClean="0"/>
              <a:t>L2 learning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dirty="0" smtClean="0"/>
              <a:t>L2 motivation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dirty="0" smtClean="0"/>
              <a:t>L2 identity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en-AU" dirty="0" smtClean="0"/>
              <a:t>Learner autonomy</a:t>
            </a:r>
          </a:p>
          <a:p>
            <a:pPr>
              <a:lnSpc>
                <a:spcPct val="114000"/>
              </a:lnSpc>
              <a:buNone/>
            </a:pPr>
            <a:r>
              <a:rPr lang="en-AU" dirty="0" smtClean="0"/>
              <a:t>(e.g. Norton, 2000; Block, 2006; </a:t>
            </a:r>
            <a:r>
              <a:rPr lang="en-AU" dirty="0" err="1" smtClean="0"/>
              <a:t>Chik</a:t>
            </a:r>
            <a:r>
              <a:rPr lang="en-AU" dirty="0" smtClean="0"/>
              <a:t> &amp; Benson, 2008)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3"/>
                </a:solidFill>
              </a:rPr>
              <a:t>Research context</a:t>
            </a:r>
            <a:endParaRPr lang="en-NZ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99286" cy="6858000"/>
          </a:xfrm>
        </p:spPr>
      </p:pic>
    </p:spTree>
    <p:extLst>
      <p:ext uri="{BB962C8B-B14F-4D97-AF65-F5344CB8AC3E}">
        <p14:creationId xmlns:p14="http://schemas.microsoft.com/office/powerpoint/2010/main" val="3081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</TotalTime>
  <Words>1042</Words>
  <Application>Microsoft Office PowerPoint</Application>
  <PresentationFormat>On-screen Show (4:3)</PresentationFormat>
  <Paragraphs>99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Constantia</vt:lpstr>
      <vt:lpstr>Wingdings</vt:lpstr>
      <vt:lpstr>Wingdings 2</vt:lpstr>
      <vt:lpstr>Flow</vt:lpstr>
      <vt:lpstr>The troubling nature of narrative research</vt:lpstr>
      <vt:lpstr>PowerPoint Presentation</vt:lpstr>
      <vt:lpstr>PowerPoint Presentation</vt:lpstr>
      <vt:lpstr>Overview</vt:lpstr>
      <vt:lpstr>Narrative research</vt:lpstr>
      <vt:lpstr>Narrative inquiry</vt:lpstr>
      <vt:lpstr>What kinds of experiences?</vt:lpstr>
      <vt:lpstr>Research context</vt:lpstr>
      <vt:lpstr>PowerPoint Presentation</vt:lpstr>
      <vt:lpstr>Research Context</vt:lpstr>
      <vt:lpstr>Participants</vt:lpstr>
      <vt:lpstr>PowerPoint Presentation</vt:lpstr>
      <vt:lpstr>Ethical dilemmas</vt:lpstr>
      <vt:lpstr>Tensions surrounding …</vt:lpstr>
      <vt:lpstr>Researchers’ ethical responsibilities</vt:lpstr>
      <vt:lpstr>Dilemma 1</vt:lpstr>
      <vt:lpstr>Emily’s concerns</vt:lpstr>
      <vt:lpstr>Dilemma 2</vt:lpstr>
      <vt:lpstr>Researcher positioning (1)</vt:lpstr>
      <vt:lpstr>Letter from Human Ethics Ctee</vt:lpstr>
      <vt:lpstr>Researcher positioning (2)</vt:lpstr>
      <vt:lpstr>Jack  - “a sort of friction”</vt:lpstr>
      <vt:lpstr>Mary – “of course it’s negative”</vt:lpstr>
      <vt:lpstr>Implications</vt:lpstr>
      <vt:lpstr>Principles</vt:lpstr>
      <vt:lpstr>Thank you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troubling nature of narrative research</dc:title>
  <dc:creator>Reviewer 1</dc:creator>
  <cp:lastModifiedBy>Sara Cotterall</cp:lastModifiedBy>
  <cp:revision>52</cp:revision>
  <cp:lastPrinted>2014-06-12T05:06:14Z</cp:lastPrinted>
  <dcterms:created xsi:type="dcterms:W3CDTF">2014-06-03T05:57:41Z</dcterms:created>
  <dcterms:modified xsi:type="dcterms:W3CDTF">2014-06-15T12:45:00Z</dcterms:modified>
</cp:coreProperties>
</file>